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Corbel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68">
          <p15:clr>
            <a:srgbClr val="A4A3A4"/>
          </p15:clr>
        </p15:guide>
        <p15:guide id="2" pos="408">
          <p15:clr>
            <a:srgbClr val="A4A3A4"/>
          </p15:clr>
        </p15:guide>
        <p15:guide id="3" orient="horz" pos="3912">
          <p15:clr>
            <a:srgbClr val="A4A3A4"/>
          </p15:clr>
        </p15:guide>
        <p15:guide id="4" pos="7272">
          <p15:clr>
            <a:srgbClr val="A4A3A4"/>
          </p15:clr>
        </p15:guide>
        <p15:guide id="5" orient="horz" pos="16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4diU/obDF8PiQpRh+wGwZZpZm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681A7F-E02A-4BB3-835E-80F6E0B004FD}">
  <a:tblStyle styleId="{22681A7F-E02A-4BB3-835E-80F6E0B004F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33E06BB-3086-4F1E-931C-BB64A6E9B3BF}" styleName="Table_1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 Light"/>
          <a:ea typeface="Calibri Light"/>
          <a:cs typeface="Calibri Light"/>
        </a:font>
        <a:schemeClr val="dk1"/>
      </a:tcTxStyle>
    </a:seCell>
    <a:swCell>
      <a:tcTxStyle b="on" i="off">
        <a:font>
          <a:latin typeface="Calibri Light"/>
          <a:ea typeface="Calibri Light"/>
          <a:cs typeface="Calibri Light"/>
        </a:font>
        <a:schemeClr val="dk1"/>
      </a:tcTxStyle>
    </a:swCell>
    <a:firstRow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8" orient="horz"/>
        <p:guide pos="408"/>
        <p:guide pos="3912" orient="horz"/>
        <p:guide pos="7272"/>
        <p:guide pos="16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Corbel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Corbel-bold.fntdata"/><Relationship Id="rId16" Type="http://schemas.openxmlformats.org/officeDocument/2006/relationships/slide" Target="slides/slide10.xml"/><Relationship Id="rId38" Type="http://schemas.openxmlformats.org/officeDocument/2006/relationships/font" Target="fonts/Corbel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0575c022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00575c022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0575c02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100575c02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cb0ef0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06cb0ef0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0"/>
          <p:cNvSpPr/>
          <p:nvPr/>
        </p:nvSpPr>
        <p:spPr>
          <a:xfrm>
            <a:off x="3166402" y="903484"/>
            <a:ext cx="5859196" cy="505103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>
              <a:alpha val="40000"/>
            </a:schemeClr>
          </a:solidFill>
          <a:ln cap="flat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0"/>
          <p:cNvSpPr/>
          <p:nvPr/>
        </p:nvSpPr>
        <p:spPr>
          <a:xfrm>
            <a:off x="7974278" y="5753530"/>
            <a:ext cx="651613" cy="56173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0"/>
          <p:cNvSpPr/>
          <p:nvPr/>
        </p:nvSpPr>
        <p:spPr>
          <a:xfrm>
            <a:off x="2255521" y="2751804"/>
            <a:ext cx="785546" cy="67719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0"/>
          <p:cNvSpPr/>
          <p:nvPr/>
        </p:nvSpPr>
        <p:spPr>
          <a:xfrm>
            <a:off x="8021783" y="671564"/>
            <a:ext cx="392774" cy="338599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0"/>
          <p:cNvSpPr/>
          <p:nvPr/>
        </p:nvSpPr>
        <p:spPr>
          <a:xfrm>
            <a:off x="2035398" y="3344350"/>
            <a:ext cx="196388" cy="169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0"/>
          <p:cNvSpPr txBox="1"/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3" type="body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/>
          <p:nvPr>
            <p:ph idx="2" type="pic"/>
          </p:nvPr>
        </p:nvSpPr>
        <p:spPr>
          <a:xfrm>
            <a:off x="5353508" y="2555551"/>
            <a:ext cx="1484985" cy="128016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9"/>
          <p:cNvSpPr/>
          <p:nvPr>
            <p:ph idx="3" type="pic"/>
          </p:nvPr>
        </p:nvSpPr>
        <p:spPr>
          <a:xfrm>
            <a:off x="3115921" y="2555551"/>
            <a:ext cx="1484985" cy="128016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9"/>
          <p:cNvSpPr/>
          <p:nvPr>
            <p:ph idx="4" type="pic"/>
          </p:nvPr>
        </p:nvSpPr>
        <p:spPr>
          <a:xfrm>
            <a:off x="7602465" y="2555551"/>
            <a:ext cx="1484985" cy="128016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39"/>
          <p:cNvSpPr/>
          <p:nvPr>
            <p:ph idx="5" type="pic"/>
          </p:nvPr>
        </p:nvSpPr>
        <p:spPr>
          <a:xfrm>
            <a:off x="9840051" y="2555551"/>
            <a:ext cx="1484985" cy="128016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9"/>
          <p:cNvSpPr txBox="1"/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9"/>
          <p:cNvSpPr/>
          <p:nvPr/>
        </p:nvSpPr>
        <p:spPr>
          <a:xfrm>
            <a:off x="546669" y="3467555"/>
            <a:ext cx="458268" cy="395059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9"/>
          <p:cNvSpPr/>
          <p:nvPr/>
        </p:nvSpPr>
        <p:spPr>
          <a:xfrm>
            <a:off x="11113337" y="2394722"/>
            <a:ext cx="358391" cy="308958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9"/>
          <p:cNvSpPr/>
          <p:nvPr/>
        </p:nvSpPr>
        <p:spPr>
          <a:xfrm>
            <a:off x="10882649" y="2202202"/>
            <a:ext cx="230688" cy="198869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9"/>
          <p:cNvSpPr txBox="1"/>
          <p:nvPr>
            <p:ph idx="1" type="body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39"/>
          <p:cNvSpPr txBox="1"/>
          <p:nvPr>
            <p:ph idx="6" type="body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39"/>
          <p:cNvSpPr txBox="1"/>
          <p:nvPr>
            <p:ph idx="7" type="body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39"/>
          <p:cNvSpPr txBox="1"/>
          <p:nvPr>
            <p:ph idx="8" type="body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9"/>
          <p:cNvSpPr txBox="1"/>
          <p:nvPr>
            <p:ph idx="9" type="body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9"/>
          <p:cNvSpPr txBox="1"/>
          <p:nvPr>
            <p:ph idx="13" type="body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14" type="body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15" type="body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39"/>
          <p:cNvSpPr txBox="1"/>
          <p:nvPr>
            <p:ph idx="16" type="body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39"/>
          <p:cNvSpPr txBox="1"/>
          <p:nvPr>
            <p:ph idx="17" type="body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39"/>
          <p:cNvSpPr/>
          <p:nvPr>
            <p:ph idx="18" type="pic"/>
          </p:nvPr>
        </p:nvSpPr>
        <p:spPr>
          <a:xfrm>
            <a:off x="878337" y="2555551"/>
            <a:ext cx="1484985" cy="12801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40"/>
          <p:cNvSpPr txBox="1"/>
          <p:nvPr>
            <p:ph idx="2" type="body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40"/>
          <p:cNvSpPr txBox="1"/>
          <p:nvPr>
            <p:ph idx="3" type="body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40"/>
          <p:cNvSpPr txBox="1"/>
          <p:nvPr>
            <p:ph idx="4" type="body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40"/>
          <p:cNvSpPr txBox="1"/>
          <p:nvPr>
            <p:ph idx="5" type="body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40"/>
          <p:cNvSpPr txBox="1"/>
          <p:nvPr>
            <p:ph idx="6" type="body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40"/>
          <p:cNvSpPr txBox="1"/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1"/>
          <p:cNvSpPr txBox="1"/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2"/>
          <p:cNvSpPr/>
          <p:nvPr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2"/>
          <p:cNvSpPr/>
          <p:nvPr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2"/>
          <p:cNvSpPr/>
          <p:nvPr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2"/>
          <p:cNvSpPr txBox="1"/>
          <p:nvPr>
            <p:ph idx="1" type="body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42"/>
          <p:cNvSpPr txBox="1"/>
          <p:nvPr>
            <p:ph idx="2" type="body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42"/>
          <p:cNvSpPr/>
          <p:nvPr>
            <p:ph idx="3" type="pic"/>
          </p:nvPr>
        </p:nvSpPr>
        <p:spPr>
          <a:xfrm>
            <a:off x="5887402" y="533063"/>
            <a:ext cx="5542598" cy="5611666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42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/>
          <p:nvPr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1"/>
          <p:cNvSpPr/>
          <p:nvPr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1"/>
          <p:cNvSpPr/>
          <p:nvPr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1"/>
          <p:cNvSpPr/>
          <p:nvPr>
            <p:ph idx="2" type="pic"/>
          </p:nvPr>
        </p:nvSpPr>
        <p:spPr>
          <a:xfrm>
            <a:off x="5733416" y="624239"/>
            <a:ext cx="5855754" cy="5631571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1"/>
          <p:cNvSpPr txBox="1"/>
          <p:nvPr>
            <p:ph idx="1" type="body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1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2"/>
          <p:cNvSpPr/>
          <p:nvPr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2"/>
          <p:cNvSpPr/>
          <p:nvPr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2"/>
          <p:cNvSpPr/>
          <p:nvPr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2"/>
          <p:cNvSpPr/>
          <p:nvPr>
            <p:ph idx="2" type="pic"/>
          </p:nvPr>
        </p:nvSpPr>
        <p:spPr>
          <a:xfrm>
            <a:off x="7090227" y="786181"/>
            <a:ext cx="4441372" cy="5393036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32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 Column">
  <p:cSld name="Content Two Colum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33"/>
          <p:cNvSpPr/>
          <p:nvPr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3"/>
          <p:cNvSpPr/>
          <p:nvPr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3"/>
          <p:cNvSpPr/>
          <p:nvPr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3"/>
          <p:cNvSpPr txBox="1"/>
          <p:nvPr>
            <p:ph idx="2" type="body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3"/>
          <p:cNvSpPr txBox="1"/>
          <p:nvPr>
            <p:ph idx="3" type="body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33"/>
          <p:cNvSpPr txBox="1"/>
          <p:nvPr>
            <p:ph idx="4" type="body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33"/>
          <p:cNvSpPr/>
          <p:nvPr>
            <p:ph idx="5" type="pic"/>
          </p:nvPr>
        </p:nvSpPr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3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hree Column">
  <p:cSld name="Content Three Colum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4"/>
          <p:cNvSpPr txBox="1"/>
          <p:nvPr>
            <p:ph idx="2" type="body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34"/>
          <p:cNvSpPr txBox="1"/>
          <p:nvPr>
            <p:ph idx="3" type="body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34"/>
          <p:cNvSpPr txBox="1"/>
          <p:nvPr>
            <p:ph idx="4" type="body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34"/>
          <p:cNvSpPr txBox="1"/>
          <p:nvPr>
            <p:ph idx="5" type="body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6" type="body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34"/>
          <p:cNvSpPr/>
          <p:nvPr/>
        </p:nvSpPr>
        <p:spPr>
          <a:xfrm>
            <a:off x="10700126" y="788523"/>
            <a:ext cx="1155906" cy="996471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11388427" y="1859136"/>
            <a:ext cx="315205" cy="271728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4"/>
          <p:cNvSpPr/>
          <p:nvPr/>
        </p:nvSpPr>
        <p:spPr>
          <a:xfrm>
            <a:off x="9014155" y="740289"/>
            <a:ext cx="379060" cy="32677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4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4"/>
          <p:cNvSpPr/>
          <p:nvPr>
            <p:ph idx="7" type="pic"/>
          </p:nvPr>
        </p:nvSpPr>
        <p:spPr>
          <a:xfrm>
            <a:off x="9393238" y="2"/>
            <a:ext cx="2798762" cy="135486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 showMasterSp="0">
  <p:cSld name="5_Custom Layout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descr="Tall office building looking up" id="61" name="Google Shape;61;p35"/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cap="flat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5"/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5"/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5"/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5"/>
          <p:cNvSpPr txBox="1"/>
          <p:nvPr>
            <p:ph idx="1" type="body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5"/>
          <p:cNvSpPr txBox="1"/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showMasterSp="0">
  <p:cSld name="1_Custom Layout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descr="Tall office building looking up" id="69" name="Google Shape;69;p36"/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cap="flat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36"/>
          <p:cNvSpPr txBox="1"/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Table">
  <p:cSld name="Chart and Tab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idx="1" type="body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37"/>
          <p:cNvSpPr txBox="1"/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  <a:defRPr b="1" i="0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idx="1" type="body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38"/>
          <p:cNvSpPr/>
          <p:nvPr/>
        </p:nvSpPr>
        <p:spPr>
          <a:xfrm>
            <a:off x="740309" y="1382809"/>
            <a:ext cx="1229566" cy="1059971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8"/>
          <p:cNvSpPr/>
          <p:nvPr/>
        </p:nvSpPr>
        <p:spPr>
          <a:xfrm>
            <a:off x="3755031" y="1194620"/>
            <a:ext cx="1666162" cy="1436347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8"/>
          <p:cNvSpPr/>
          <p:nvPr/>
        </p:nvSpPr>
        <p:spPr>
          <a:xfrm>
            <a:off x="3804994" y="5233183"/>
            <a:ext cx="718261" cy="619191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8"/>
          <p:cNvSpPr/>
          <p:nvPr/>
        </p:nvSpPr>
        <p:spPr>
          <a:xfrm>
            <a:off x="1837838" y="1101306"/>
            <a:ext cx="651613" cy="56173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8"/>
          <p:cNvSpPr/>
          <p:nvPr>
            <p:ph idx="2" type="pic"/>
          </p:nvPr>
        </p:nvSpPr>
        <p:spPr>
          <a:xfrm>
            <a:off x="1571515" y="1914044"/>
            <a:ext cx="3993624" cy="361784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38"/>
          <p:cNvSpPr txBox="1"/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/>
        </p:nvSpPr>
        <p:spPr>
          <a:xfrm>
            <a:off x="660396" y="63789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10/7/2021</a:t>
            </a:r>
            <a:endParaRPr b="0" i="0" sz="11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9"/>
          <p:cNvSpPr txBox="1"/>
          <p:nvPr/>
        </p:nvSpPr>
        <p:spPr>
          <a:xfrm>
            <a:off x="1445526" y="63789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Annual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9"/>
          <p:cNvSpPr txBox="1"/>
          <p:nvPr/>
        </p:nvSpPr>
        <p:spPr>
          <a:xfrm>
            <a:off x="8805338" y="63789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jpg"/><Relationship Id="rId4" Type="http://schemas.openxmlformats.org/officeDocument/2006/relationships/hyperlink" Target="https://github.com/Jmidori/ihc-controle-acesso" TargetMode="External"/><Relationship Id="rId5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glass building" id="126" name="Google Shape;126;p1"/>
          <p:cNvPicPr preferRelativeResize="0"/>
          <p:nvPr>
            <p:ph idx="2" type="pic"/>
          </p:nvPr>
        </p:nvPicPr>
        <p:blipFill rotWithShape="1">
          <a:blip r:embed="rId3">
            <a:alphaModFix amt="80000"/>
          </a:blip>
          <a:srcRect b="7802" l="0" r="0" t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7" name="Google Shape;127;p1"/>
          <p:cNvSpPr/>
          <p:nvPr/>
        </p:nvSpPr>
        <p:spPr>
          <a:xfrm>
            <a:off x="3166402" y="903483"/>
            <a:ext cx="5859196" cy="505103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>
              <a:alpha val="40000"/>
            </a:schemeClr>
          </a:solidFill>
          <a:ln cap="flat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"/>
          <p:cNvSpPr txBox="1"/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</a:pPr>
            <a:r>
              <a:rPr lang="en-US" sz="4800"/>
              <a:t>SGA</a:t>
            </a:r>
            <a:endParaRPr/>
          </a:p>
        </p:txBody>
      </p:sp>
      <p:sp>
        <p:nvSpPr>
          <p:cNvPr id="129" name="Google Shape;129;p1"/>
          <p:cNvSpPr txBox="1"/>
          <p:nvPr>
            <p:ph idx="1" type="body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/>
              <a:t>Sistema de Gestão de Acesso</a:t>
            </a:r>
            <a:endParaRPr/>
          </a:p>
        </p:txBody>
      </p:sp>
      <p:sp>
        <p:nvSpPr>
          <p:cNvPr id="130" name="Google Shape;130;p1"/>
          <p:cNvSpPr txBox="1"/>
          <p:nvPr>
            <p:ph idx="3" type="body"/>
          </p:nvPr>
        </p:nvSpPr>
        <p:spPr>
          <a:xfrm>
            <a:off x="4932726" y="4149188"/>
            <a:ext cx="3885509" cy="16956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Grupo G5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Anselmo A. Martins	19206761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Gabriel da C. Silva	192006716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Iradelma M. F. Lima	19209941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Juliane M. Toda		21119823</a:t>
            </a:r>
            <a:endParaRPr/>
          </a:p>
        </p:txBody>
      </p:sp>
      <p:sp>
        <p:nvSpPr>
          <p:cNvPr id="131" name="Google Shape;131;p1"/>
          <p:cNvSpPr/>
          <p:nvPr/>
        </p:nvSpPr>
        <p:spPr>
          <a:xfrm>
            <a:off x="7974278" y="5753530"/>
            <a:ext cx="651613" cy="56173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2255521" y="2751804"/>
            <a:ext cx="785546" cy="677196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8021783" y="671564"/>
            <a:ext cx="392774" cy="338599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2035398" y="3344350"/>
            <a:ext cx="196388" cy="169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Casos de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223" name="Google Shape;223;p10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p10"/>
          <p:cNvGraphicFramePr/>
          <p:nvPr/>
        </p:nvGraphicFramePr>
        <p:xfrm>
          <a:off x="3646389" y="28249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{22681A7F-E02A-4BB3-835E-80F6E0B004FD}</a:tableStyleId>
              </a:tblPr>
              <a:tblGrid>
                <a:gridCol w="3560275"/>
                <a:gridCol w="2924025"/>
              </a:tblGrid>
              <a:tr h="25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Casos de uso Primários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  <a:tr h="176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Ator com acesso temporário a determinados locais da empresa. 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CU106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Solicitar autorização de Entrada/Saída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</a:tbl>
          </a:graphicData>
        </a:graphic>
      </p:graphicFrame>
      <p:sp>
        <p:nvSpPr>
          <p:cNvPr id="228" name="Google Shape;228;p10"/>
          <p:cNvSpPr txBox="1"/>
          <p:nvPr/>
        </p:nvSpPr>
        <p:spPr>
          <a:xfrm>
            <a:off x="660399" y="4537175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am member headshot" id="229" name="Google Shape;229;p10"/>
          <p:cNvPicPr preferRelativeResize="0"/>
          <p:nvPr/>
        </p:nvPicPr>
        <p:blipFill rotWithShape="1">
          <a:blip r:embed="rId4">
            <a:alphaModFix/>
          </a:blip>
          <a:srcRect b="3723" l="7578" r="30066" t="15647"/>
          <a:stretch/>
        </p:blipFill>
        <p:spPr>
          <a:xfrm>
            <a:off x="987754" y="3199059"/>
            <a:ext cx="1484985" cy="1280160"/>
          </a:xfrm>
          <a:custGeom>
            <a:rect b="b" l="l" r="r" t="t"/>
            <a:pathLst>
              <a:path extrusionOk="0" h="1280160" w="1484985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MER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235" name="Google Shape;235;p11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625" y="2019296"/>
            <a:ext cx="6272750" cy="36240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  <p:sp>
        <p:nvSpPr>
          <p:cNvPr id="238" name="Google Shape;238;p11"/>
          <p:cNvSpPr txBox="1"/>
          <p:nvPr/>
        </p:nvSpPr>
        <p:spPr>
          <a:xfrm>
            <a:off x="237450" y="2137025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/>
          <p:nvPr>
            <p:ph type="title"/>
          </p:nvPr>
        </p:nvSpPr>
        <p:spPr>
          <a:xfrm>
            <a:off x="660400" y="805213"/>
            <a:ext cx="74601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</a:pPr>
            <a:r>
              <a:rPr lang="en-US" sz="2800"/>
              <a:t>Diagrama Entidade-Relacionamento Estendido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244" name="Google Shape;244;p12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1406" y="1424470"/>
            <a:ext cx="5109187" cy="478582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  <p:sp>
        <p:nvSpPr>
          <p:cNvPr id="247" name="Google Shape;247;p12"/>
          <p:cNvSpPr txBox="1"/>
          <p:nvPr/>
        </p:nvSpPr>
        <p:spPr>
          <a:xfrm>
            <a:off x="463725" y="1829725"/>
            <a:ext cx="293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tabela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resolve o acesso e a tabela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PERFIL_ACESSO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resolve a autorização.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Matriz de Informação</a:t>
            </a:r>
            <a:br>
              <a:rPr lang="en-US"/>
            </a:br>
            <a:endParaRPr/>
          </a:p>
        </p:txBody>
      </p:sp>
      <p:pic>
        <p:nvPicPr>
          <p:cNvPr descr="close up of building" id="253" name="Google Shape;253;p1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600" y="2227300"/>
            <a:ext cx="7725449" cy="353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56" name="Google Shape;2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3474" y="3650188"/>
            <a:ext cx="2114550" cy="21145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3810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0575c022a_0_9"/>
          <p:cNvSpPr txBox="1"/>
          <p:nvPr>
            <p:ph type="title"/>
          </p:nvPr>
        </p:nvSpPr>
        <p:spPr>
          <a:xfrm>
            <a:off x="660400" y="805213"/>
            <a:ext cx="612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Matriz de Informação</a:t>
            </a:r>
            <a:br>
              <a:rPr lang="en-US"/>
            </a:br>
            <a:endParaRPr/>
          </a:p>
        </p:txBody>
      </p:sp>
      <p:pic>
        <p:nvPicPr>
          <p:cNvPr descr="close up of building" id="262" name="Google Shape;262;g100575c022a_0_9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08" l="0" r="0" t="13710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00575c022a_0_9"/>
          <p:cNvSpPr/>
          <p:nvPr/>
        </p:nvSpPr>
        <p:spPr>
          <a:xfrm>
            <a:off x="1" y="6467911"/>
            <a:ext cx="11258100" cy="22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100575c022a_0_9"/>
          <p:cNvPicPr preferRelativeResize="0"/>
          <p:nvPr/>
        </p:nvPicPr>
        <p:blipFill rotWithShape="1">
          <a:blip r:embed="rId4">
            <a:alphaModFix/>
          </a:blip>
          <a:srcRect b="0" l="2324" r="0" t="6890"/>
          <a:stretch/>
        </p:blipFill>
        <p:spPr>
          <a:xfrm>
            <a:off x="660400" y="2158050"/>
            <a:ext cx="7241175" cy="35639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65" name="Google Shape;265;g100575c022a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4975" y="3578838"/>
            <a:ext cx="2143125" cy="21431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0575c022a_0_0"/>
          <p:cNvSpPr txBox="1"/>
          <p:nvPr>
            <p:ph type="title"/>
          </p:nvPr>
        </p:nvSpPr>
        <p:spPr>
          <a:xfrm>
            <a:off x="660400" y="805213"/>
            <a:ext cx="612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Matriz de Informação</a:t>
            </a:r>
            <a:br>
              <a:rPr lang="en-US"/>
            </a:br>
            <a:endParaRPr/>
          </a:p>
        </p:txBody>
      </p:sp>
      <p:pic>
        <p:nvPicPr>
          <p:cNvPr descr="close up of building" id="271" name="Google Shape;271;g100575c022a_0_0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08" l="0" r="0" t="13710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00575c022a_0_0"/>
          <p:cNvSpPr/>
          <p:nvPr/>
        </p:nvSpPr>
        <p:spPr>
          <a:xfrm>
            <a:off x="1" y="6467911"/>
            <a:ext cx="11258100" cy="22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00575c022a_0_0"/>
          <p:cNvPicPr preferRelativeResize="0"/>
          <p:nvPr/>
        </p:nvPicPr>
        <p:blipFill rotWithShape="1">
          <a:blip r:embed="rId4">
            <a:alphaModFix/>
          </a:blip>
          <a:srcRect b="1826" l="0" r="1135" t="0"/>
          <a:stretch/>
        </p:blipFill>
        <p:spPr>
          <a:xfrm>
            <a:off x="660400" y="2064125"/>
            <a:ext cx="7139024" cy="36067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274" name="Google Shape;274;g100575c022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7824" y="3470613"/>
            <a:ext cx="2200275" cy="220027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Requisitos Funcionais</a:t>
            </a:r>
            <a:br>
              <a:rPr lang="en-US"/>
            </a:br>
            <a:endParaRPr/>
          </a:p>
        </p:txBody>
      </p:sp>
      <p:pic>
        <p:nvPicPr>
          <p:cNvPr descr="close up of building" id="280" name="Google Shape;280;p14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660400" y="2106204"/>
            <a:ext cx="5067300" cy="211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de usuário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Cadastro de Visitantes e Colaboradores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Cadastro de Áreas Restritas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6190727" y="4218454"/>
            <a:ext cx="5067300" cy="1982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Cadastro de Perfis de Acesso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Gerar Relatórios cruzando dados dos crachás (pessoas com acesso), data/ hora e áreas restritas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660399" y="805213"/>
            <a:ext cx="784603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Requisitos Não Funcionais</a:t>
            </a:r>
            <a:br>
              <a:rPr lang="en-US"/>
            </a:br>
            <a:endParaRPr/>
          </a:p>
        </p:txBody>
      </p:sp>
      <p:pic>
        <p:nvPicPr>
          <p:cNvPr descr="close up of building" id="289" name="Google Shape;289;p1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660399" y="1866833"/>
            <a:ext cx="5067300" cy="2024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do sistema backoffice deve ser simples e intuitiva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tempo de resposta para liberação da porta ou a sua recusa não deve demorar mais que 2 segundos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5972786" y="3574882"/>
            <a:ext cx="5067300" cy="2477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sistema deve estar disponível para ser acessado via web pelos principais navegadores (Chrome, Edge, Firefox, Safari, Opera)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dados devem ser armazenados em um banco de dados MySQL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2667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Funcionalidades</a:t>
            </a:r>
            <a:br>
              <a:rPr lang="en-US"/>
            </a:br>
            <a:endParaRPr/>
          </a:p>
        </p:txBody>
      </p:sp>
      <p:pic>
        <p:nvPicPr>
          <p:cNvPr descr="close up of building" id="298" name="Google Shape;298;p16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diagram, application&#10;&#10;Description automatically generated" id="300" name="Google Shape;300;p16"/>
          <p:cNvPicPr preferRelativeResize="0"/>
          <p:nvPr/>
        </p:nvPicPr>
        <p:blipFill rotWithShape="1">
          <a:blip r:embed="rId4">
            <a:alphaModFix/>
          </a:blip>
          <a:srcRect b="47272" l="0" r="66484" t="0"/>
          <a:stretch/>
        </p:blipFill>
        <p:spPr>
          <a:xfrm>
            <a:off x="660400" y="1773880"/>
            <a:ext cx="4642631" cy="397381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  <p:pic>
        <p:nvPicPr>
          <p:cNvPr descr="Graphical user interface, diagram, application&#10;&#10;Description automatically generated" id="301" name="Google Shape;301;p16"/>
          <p:cNvPicPr preferRelativeResize="0"/>
          <p:nvPr/>
        </p:nvPicPr>
        <p:blipFill rotWithShape="1">
          <a:blip r:embed="rId5">
            <a:alphaModFix/>
          </a:blip>
          <a:srcRect b="-311" l="0" r="66484" t="55944"/>
          <a:stretch/>
        </p:blipFill>
        <p:spPr>
          <a:xfrm>
            <a:off x="6002015" y="2121543"/>
            <a:ext cx="4551686" cy="327848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Funcionalidades</a:t>
            </a:r>
            <a:br>
              <a:rPr lang="en-US"/>
            </a:br>
            <a:endParaRPr/>
          </a:p>
        </p:txBody>
      </p:sp>
      <p:pic>
        <p:nvPicPr>
          <p:cNvPr descr="close up of building" id="307" name="Google Shape;307;p17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diagram, application&#10;&#10;Description automatically generated" id="309" name="Google Shape;309;p17"/>
          <p:cNvPicPr preferRelativeResize="0"/>
          <p:nvPr/>
        </p:nvPicPr>
        <p:blipFill rotWithShape="1">
          <a:blip r:embed="rId4">
            <a:alphaModFix/>
          </a:blip>
          <a:srcRect b="26842" l="43112" r="-390" t="-764"/>
          <a:stretch/>
        </p:blipFill>
        <p:spPr>
          <a:xfrm>
            <a:off x="2684525" y="1515487"/>
            <a:ext cx="6822950" cy="479107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Tópicos</a:t>
            </a:r>
            <a:endParaRPr/>
          </a:p>
        </p:txBody>
      </p:sp>
      <p:sp>
        <p:nvSpPr>
          <p:cNvPr id="141" name="Google Shape;141;p2"/>
          <p:cNvSpPr txBox="1"/>
          <p:nvPr>
            <p:ph idx="1" type="body"/>
          </p:nvPr>
        </p:nvSpPr>
        <p:spPr>
          <a:xfrm>
            <a:off x="660400" y="1816100"/>
            <a:ext cx="54357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Briefing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Casos de Uso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Modelos e Diagramas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Informações Endereçadas aos destinatários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Requisitos Funcionais e Não Funcionais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Funcionalidades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Heurísticas de Nielsen</a:t>
            </a:r>
            <a:endParaRPr/>
          </a:p>
          <a:p>
            <a:pPr indent="-266700" lvl="0" marL="266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Pendências </a:t>
            </a:r>
            <a:endParaRPr/>
          </a:p>
        </p:txBody>
      </p:sp>
      <p:pic>
        <p:nvPicPr>
          <p:cNvPr id="142" name="Google Shape;14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55" r="20155" t="0"/>
          <a:stretch/>
        </p:blipFill>
        <p:spPr>
          <a:xfrm>
            <a:off x="6514745" y="1141721"/>
            <a:ext cx="4485191" cy="4313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15" name="Google Shape;315;p18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660400" y="1464054"/>
            <a:ext cx="6956805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Visibilidade do estado do sistema – 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p18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 elementos primários do sistema vão ter mais destaque do que os outros.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Elementos primários com menos evidência.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24" name="Google Shape;324;p19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9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Compatibilidade entre o sistema e o mundo real – H2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7" name="Google Shape;327;p19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palavras utilizadas como legenda e os conceitos empregados no sistema serão simples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Linguagem muito técnica é utilizada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33" name="Google Shape;333;p20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Controle do usuário e liberdade – H3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6" name="Google Shape;336;p20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Existência de menus (botões) de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gravar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editar 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desfazer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usuário não consegue consertar um provável erro (</a:t>
                      </a: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editar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42" name="Google Shape;342;p21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Consistência e Padrões – H4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5" name="Google Shape;345;p21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telas e os ícones que fazem parte do sistema vão seguir o mesmo padrão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Cada tela tem uma padronização própria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660399" y="796824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51" name="Google Shape;351;p22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Prevenção de erros – H5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p22"/>
          <p:cNvGraphicFramePr/>
          <p:nvPr/>
        </p:nvGraphicFramePr>
        <p:xfrm>
          <a:off x="797186" y="250779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3406450"/>
                <a:gridCol w="1061375"/>
                <a:gridCol w="3064900"/>
                <a:gridCol w="3064900"/>
              </a:tblGrid>
              <a:tr h="2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1436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Tela de Login deve contar com ajuda ao usuário através dos campos de Login e senha, invalidando o login caso um ou os dois estejam incorretos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 tela de login não deve ser apresentado nenhuma dica ou indícios que os dados de entrada estejam parcialmente ou completamente incorretos.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resposta de erro da interface de login só se apresenta após a confirmação de login e senha.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25400" marL="25400" anchor="ctr"/>
                </a:tc>
              </a:tr>
              <a:tr h="1436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Telas do sistema devem apresentar sinais caso hajam inconsistências em entrada dos dados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 tela comum ao sistema, o sistema deve identificar dados inconsistentes e sinalizar ao usuário através de uma breve mudança na paleta de cores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Caso tenha necessidade, o sistema deve limitar a entrada dos dados por parte do usuário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660399" y="796824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60" name="Google Shape;360;p2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Reconhecimento ao invés de memorização – H6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3" name="Google Shape;363;p23"/>
          <p:cNvGraphicFramePr/>
          <p:nvPr/>
        </p:nvGraphicFramePr>
        <p:xfrm>
          <a:off x="797186" y="280140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3406450"/>
                <a:gridCol w="1061375"/>
                <a:gridCol w="3064900"/>
                <a:gridCol w="3064900"/>
              </a:tblGrid>
              <a:tr h="26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1436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sistema como um todo, deve apresentar ícones e textos de fácil leitura e posicionamento intuitivo de todas as suas funcionalidades.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Nas interfaces do sistema, o excesso de informação pode confundir o usuário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Normalmente opções com muitas especificações dificulta a assimilação de seu significado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25400" marL="25400" anchor="ctr"/>
                </a:tc>
              </a:tr>
              <a:tr h="141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sistema deverá apresentar um padrão de interfaces para auxiliar no reconhecimento imediato das funcionalidades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Apesar do sistema apresentar padrões semelhantes em suas interfaces, opções muito parecidas podem confundir o usuário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usuário deverá primeiro se habituar ao sistema para conhecer todos os locais das funcionalidades nas interfaces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69" name="Google Shape;369;p24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Flexibilidade e eficiência de uso – H7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2" name="Google Shape;372;p24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Qualquer tipo de usuário deve conseguir interagir nas interfaces desenvolvidas. Nesse sentido, é necessário ter a flexibilidade de dispor informações detalhadas para os usuários mais inexperientes e, de acordo com aprimoramento de suas interações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sistema está de forma eficiente, estruturado para ser utilizado em diversas plataformas, considero ideal a forma de desenvolvimento.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>
            <p:ph type="title"/>
          </p:nvPr>
        </p:nvSpPr>
        <p:spPr>
          <a:xfrm>
            <a:off x="660400" y="805213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78" name="Google Shape;378;p2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Estética e design minimalista – H8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1" name="Google Shape;381;p25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interface deve ter os dados e funcionalidades necessários à execução das tarefas. Sendo assim, é importante evitar o uso em excesso ou desnecessário de elementos visuais que podem confundir o usuário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design da aplicação está satisfatório e atende bem as expectativas, mas como sempre pode ser melhorado para que o usuário se agrade ainda mais com a aplicação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>
            <p:ph type="title"/>
          </p:nvPr>
        </p:nvSpPr>
        <p:spPr>
          <a:xfrm>
            <a:off x="660399" y="796824"/>
            <a:ext cx="6121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87" name="Google Shape;387;p26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2" l="0" r="0" t="13711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660399" y="1464054"/>
            <a:ext cx="8122873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Ajuda aos usuários para reconhecimento, diagnóstico e correção de erros – H9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26"/>
          <p:cNvGraphicFramePr/>
          <p:nvPr/>
        </p:nvGraphicFramePr>
        <p:xfrm>
          <a:off x="797185" y="247559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30575"/>
                <a:gridCol w="1473975"/>
                <a:gridCol w="4256300"/>
              </a:tblGrid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128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Leitor de Cartão de Proximidade - deve emitir um som e um led vermelho deve piscar indicando que o acesso do usuário foi negado. Esse som deve ser diferente do som que indica acesso autorizado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leitor de cartão não possui um visor sendo o som e luz os únicos modos de feedback do sistema. Caso não haja esse feedback, o usuário não será capaz de identificar se a sua solicitação de acesso foi recebida ou não.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  <a:tr h="111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Tela de Login - todos os campos (e-mail e senha) são obrigatórios. Caso o usuário clique no botão "Entrar" sem ter preenchido algum campo, este deve ser destacado com a borda vermelha e uma mensagem logo abaixo ao campo deve notificar que se trata de um campo obrigatório. 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usuário precisa ser capaz de identificar facilmente que não conseguirá efetuar a ação desejada (entrar no sistema) antes de corrigir o seu erro.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  <a:tr h="118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400"/>
                        <a:buFont typeface="Noto Sans Symbols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Telas do sistema - todos os campos de formulários onde se espera algum valor padronizado como CPF, Telefone, Datas, E-mail, CEP entre outros, devem ter a validação de máscara. 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interface não deve aguardar o usuário finalizar o preenchimento e tentar enviar o formulário para so então receber a mensagem de erro. O Sistema deve ser capaz de notificar o usuário quando o cursor sair do referido campo.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660400" y="805213"/>
            <a:ext cx="612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Heurísticas de Nielsen</a:t>
            </a:r>
            <a:endParaRPr/>
          </a:p>
        </p:txBody>
      </p:sp>
      <p:pic>
        <p:nvPicPr>
          <p:cNvPr descr="close up of building" id="396" name="Google Shape;396;p27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0" l="0" r="0" t="13710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/>
          <p:nvPr/>
        </p:nvSpPr>
        <p:spPr>
          <a:xfrm>
            <a:off x="1" y="6467911"/>
            <a:ext cx="11258100" cy="22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 txBox="1"/>
          <p:nvPr/>
        </p:nvSpPr>
        <p:spPr>
          <a:xfrm>
            <a:off x="660399" y="1464054"/>
            <a:ext cx="8122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Auxílio ("help", documentação) – H10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9" name="Google Shape;399;p27"/>
          <p:cNvGraphicFramePr/>
          <p:nvPr/>
        </p:nvGraphicFramePr>
        <p:xfrm>
          <a:off x="660399" y="28353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{133E06BB-3086-4F1E-931C-BB64A6E9B3BF}</a:tableStyleId>
              </a:tblPr>
              <a:tblGrid>
                <a:gridCol w="4792450"/>
                <a:gridCol w="1493250"/>
                <a:gridCol w="4311950"/>
              </a:tblGrid>
              <a:tr h="36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DECRIÇÃO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SEVERIDADE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accent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PROBLEMA OBSERVADO</a:t>
                      </a:r>
                      <a:endParaRPr sz="1400" u="none" cap="none" strike="noStrike"/>
                    </a:p>
                  </a:txBody>
                  <a:tcPr marT="6350" marB="0" marR="44450" marL="44450" anchor="ctr"/>
                </a:tc>
              </a:tr>
              <a:tr h="219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2000"/>
                        <a:buFont typeface="Noto Sans Symbols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Tela de Cadastro de Funcionário/ Terceiro - O campo Id do cartão deverá possuir uma imagem ilustrando um cartão de acesso com a indicação de onde esse número está localizado no cartão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 não ser um valor comum nem um objeto cotidiano, saber onde conseguir esse dado pode causar confusão. Por isso, essa imagem já garantirá que o usuário identifique onde obter esse valor rapidamente.</a:t>
                      </a:r>
                      <a:endParaRPr sz="1400" u="none" cap="none" strike="noStrike"/>
                    </a:p>
                  </a:txBody>
                  <a:tcPr marT="6350" marB="0" marR="25400" marL="254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660400" y="2044700"/>
            <a:ext cx="4507218" cy="400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Manter o controle de acesso a ambientes restritos pode ser uma tarefa árdua e propensa a falhas humanas de comunicação, distração e etc.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sistema SGA visa mitigar o risco de ter pessoas não autorizadas em ambientes restritos, além de auxiliar a manter histórico de acessos, com dados úteis como data e horário de acesso e tempo de permanência nesses locais para fornecer insumos para analises e tomada de decisões.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0" name="Google Shape;150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366" r="15366" t="0"/>
          <a:stretch/>
        </p:blipFill>
        <p:spPr>
          <a:xfrm>
            <a:off x="7090228" y="805213"/>
            <a:ext cx="4441372" cy="539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9899009" y="3733102"/>
            <a:ext cx="805343" cy="10486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cb0ef0f8_0_0"/>
          <p:cNvSpPr txBox="1"/>
          <p:nvPr>
            <p:ph type="title"/>
          </p:nvPr>
        </p:nvSpPr>
        <p:spPr>
          <a:xfrm>
            <a:off x="660400" y="805213"/>
            <a:ext cx="612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Projeto</a:t>
            </a:r>
            <a:endParaRPr/>
          </a:p>
        </p:txBody>
      </p:sp>
      <p:pic>
        <p:nvPicPr>
          <p:cNvPr descr="close up of building" id="405" name="Google Shape;405;g106cb0ef0f8_0_0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10" l="0" r="0" t="13710"/>
          <a:stretch/>
        </p:blipFill>
        <p:spPr>
          <a:xfrm>
            <a:off x="9393238" y="0"/>
            <a:ext cx="2798762" cy="135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06cb0ef0f8_0_0"/>
          <p:cNvSpPr/>
          <p:nvPr/>
        </p:nvSpPr>
        <p:spPr>
          <a:xfrm>
            <a:off x="1" y="6467911"/>
            <a:ext cx="11258100" cy="22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106cb0ef0f8_0_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251" y="2933688"/>
            <a:ext cx="28575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flection of city at dusk on mirrored building" id="412" name="Google Shape;412;p28"/>
          <p:cNvPicPr preferRelativeResize="0"/>
          <p:nvPr>
            <p:ph idx="2" type="pic"/>
          </p:nvPr>
        </p:nvPicPr>
        <p:blipFill rotWithShape="1">
          <a:blip r:embed="rId3">
            <a:alphaModFix amt="80000"/>
          </a:blip>
          <a:srcRect b="6692" l="0" r="0" t="6692"/>
          <a:stretch/>
        </p:blipFill>
        <p:spPr>
          <a:xfrm>
            <a:off x="-560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/>
          <p:cNvSpPr/>
          <p:nvPr/>
        </p:nvSpPr>
        <p:spPr>
          <a:xfrm>
            <a:off x="3347194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cap="flat" cmpd="sng" w="603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8"/>
          <p:cNvSpPr txBox="1"/>
          <p:nvPr>
            <p:ph type="title"/>
          </p:nvPr>
        </p:nvSpPr>
        <p:spPr>
          <a:xfrm>
            <a:off x="4086802" y="3183731"/>
            <a:ext cx="4007183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OBRIGADA</a:t>
            </a:r>
            <a:endParaRPr sz="4000"/>
          </a:p>
        </p:txBody>
      </p:sp>
      <p:sp>
        <p:nvSpPr>
          <p:cNvPr id="415" name="Google Shape;415;p28"/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Competidores e recursos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 txBox="1"/>
          <p:nvPr>
            <p:ph idx="3" type="body"/>
          </p:nvPr>
        </p:nvSpPr>
        <p:spPr>
          <a:xfrm>
            <a:off x="6178027" y="2399403"/>
            <a:ext cx="508000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Recursos para implantação do SGA</a:t>
            </a:r>
            <a:endParaRPr/>
          </a:p>
        </p:txBody>
      </p:sp>
      <p:sp>
        <p:nvSpPr>
          <p:cNvPr id="159" name="Google Shape;159;p4"/>
          <p:cNvSpPr txBox="1"/>
          <p:nvPr>
            <p:ph idx="4" type="body"/>
          </p:nvPr>
        </p:nvSpPr>
        <p:spPr>
          <a:xfrm>
            <a:off x="6190727" y="3015107"/>
            <a:ext cx="5067300" cy="293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Cartão de Proximidade</a:t>
            </a:r>
            <a:br>
              <a:rPr lang="en-US"/>
            </a:b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Leitor de cartão de proximidade</a:t>
            </a:r>
            <a:br>
              <a:rPr lang="en-US"/>
            </a:b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Sistema Informatizado de gerenciamento</a:t>
            </a:r>
            <a:br>
              <a:rPr lang="en-US"/>
            </a:b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Plataforma Backoffice</a:t>
            </a:r>
            <a:endParaRPr/>
          </a:p>
          <a:p>
            <a:pPr indent="-139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160" name="Google Shape;160;p4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de bandeira&#10;&#10;Descrição gerada automaticamente com confiança média" id="161" name="Google Shape;1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288" y="1877153"/>
            <a:ext cx="2428597" cy="9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2" name="Google Shape;1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287" y="3290985"/>
            <a:ext cx="2381582" cy="1162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com traços pretos em fundo branco e letras pretas&#10;&#10;Descrição gerada automaticamente" id="163" name="Google Shape;16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8287" y="4906630"/>
            <a:ext cx="2796417" cy="104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Restrições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170" name="Google Shape;170;p5"/>
          <p:cNvSpPr txBox="1"/>
          <p:nvPr>
            <p:ph idx="4" type="body"/>
          </p:nvPr>
        </p:nvSpPr>
        <p:spPr>
          <a:xfrm>
            <a:off x="660399" y="2142652"/>
            <a:ext cx="8970162" cy="166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Para utilização do SGA, é necessário realizar a instalação dos leitores de cartão nas portas (dentro e fora) em que se desejar restringir o acesso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</a:pPr>
            <a:r>
              <a:rPr lang="en-US"/>
              <a:t>Para cadastro dos usuários (colaboradores/ visitantes), um cartão deverá ser associado ao mesmo</a:t>
            </a:r>
            <a:endParaRPr/>
          </a:p>
        </p:txBody>
      </p:sp>
      <p:pic>
        <p:nvPicPr>
          <p:cNvPr descr="A picture containing diagram&#10;&#10;Description automatically generated" id="171" name="Google Shape;171;p5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037" y="3971922"/>
            <a:ext cx="5081926" cy="190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Casos de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179" name="Google Shape;179;p6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22974"/>
          <a:stretch/>
        </p:blipFill>
        <p:spPr>
          <a:xfrm>
            <a:off x="3825380" y="1729205"/>
            <a:ext cx="4380452" cy="437797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8627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Casos de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187" name="Google Shape;187;p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1" name="Google Shape;191;p7"/>
          <p:cNvGraphicFramePr/>
          <p:nvPr/>
        </p:nvGraphicFramePr>
        <p:xfrm>
          <a:off x="3486150" y="23924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{22681A7F-E02A-4BB3-835E-80F6E0B004FD}</a:tableStyleId>
              </a:tblPr>
              <a:tblGrid>
                <a:gridCol w="3171100"/>
                <a:gridCol w="2604400"/>
              </a:tblGrid>
              <a:tr h="39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Casos de uso Primários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  <a:tr h="2773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Ator com alçada para determinar quem deve ter acesso às áreas restritas e monitorar o histórico de acessos de todos os perfis cadastrados no sistema. Deve ter acesso total ao sistema.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CU101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Manter dados cadastrais dos Colaboradores contratados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CU102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Manter dados cadastrais das áreas restritas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CU103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Manter dados cadastrais dos perfis de acesso 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CU105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Gerar relatórios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7"/>
          <p:cNvSpPr txBox="1"/>
          <p:nvPr/>
        </p:nvSpPr>
        <p:spPr>
          <a:xfrm>
            <a:off x="660398" y="4562814"/>
            <a:ext cx="2139696" cy="67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Administrador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am member headshot" id="193" name="Google Shape;193;p7"/>
          <p:cNvPicPr preferRelativeResize="0"/>
          <p:nvPr/>
        </p:nvPicPr>
        <p:blipFill rotWithShape="1">
          <a:blip r:embed="rId4">
            <a:alphaModFix/>
          </a:blip>
          <a:srcRect b="33912" l="27587" r="33209" t="15449"/>
          <a:stretch/>
        </p:blipFill>
        <p:spPr>
          <a:xfrm>
            <a:off x="987754" y="3199059"/>
            <a:ext cx="1484985" cy="1280160"/>
          </a:xfrm>
          <a:custGeom>
            <a:rect b="b" l="l" r="r" t="t"/>
            <a:pathLst>
              <a:path extrusionOk="0" h="1280160" w="1484985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Casos de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199" name="Google Shape;199;p8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3" name="Google Shape;203;p8"/>
          <p:cNvGraphicFramePr/>
          <p:nvPr/>
        </p:nvGraphicFramePr>
        <p:xfrm>
          <a:off x="3582657" y="2999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{22681A7F-E02A-4BB3-835E-80F6E0B004FD}</a:tableStyleId>
              </a:tblPr>
              <a:tblGrid>
                <a:gridCol w="3306900"/>
                <a:gridCol w="2715925"/>
              </a:tblGrid>
              <a:tr h="2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Casos de uso Primários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  <a:tr h="191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Ator posicionado na entrada da empresa e que recepciona visitantes e pessoas não cadastradas.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realizar o cadastro de visitante mediante autorização.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CU104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Cadastrar visitantes 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p8"/>
          <p:cNvSpPr txBox="1"/>
          <p:nvPr/>
        </p:nvSpPr>
        <p:spPr>
          <a:xfrm>
            <a:off x="557849" y="4579907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Recepcionista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am member headshot" id="205" name="Google Shape;205;p8"/>
          <p:cNvPicPr preferRelativeResize="0"/>
          <p:nvPr/>
        </p:nvPicPr>
        <p:blipFill rotWithShape="1">
          <a:blip r:embed="rId4">
            <a:alphaModFix/>
          </a:blip>
          <a:srcRect b="9125" l="20783" r="10070" t="1563"/>
          <a:stretch/>
        </p:blipFill>
        <p:spPr>
          <a:xfrm>
            <a:off x="987753" y="3173649"/>
            <a:ext cx="1484985" cy="1280160"/>
          </a:xfrm>
          <a:custGeom>
            <a:rect b="b" l="l" r="r" t="t"/>
            <a:pathLst>
              <a:path extrusionOk="0" h="1280160" w="1484985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>
            <p:ph type="title"/>
          </p:nvPr>
        </p:nvSpPr>
        <p:spPr>
          <a:xfrm>
            <a:off x="660399" y="805213"/>
            <a:ext cx="701552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/>
              <a:t>Casos de Uso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211" name="Google Shape;211;p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618" l="0" r="0" t="3618"/>
          <a:stretch/>
        </p:blipFill>
        <p:spPr>
          <a:xfrm>
            <a:off x="9261647" y="0"/>
            <a:ext cx="2930353" cy="15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/>
          <p:nvPr/>
        </p:nvSpPr>
        <p:spPr>
          <a:xfrm>
            <a:off x="1" y="6467911"/>
            <a:ext cx="11258026" cy="22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276837" y="1"/>
            <a:ext cx="16471623" cy="763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-2638425" y="-447676"/>
            <a:ext cx="12569628" cy="61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5" name="Google Shape;215;p9"/>
          <p:cNvGraphicFramePr/>
          <p:nvPr/>
        </p:nvGraphicFramePr>
        <p:xfrm>
          <a:off x="3634923" y="3093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{22681A7F-E02A-4BB3-835E-80F6E0B004FD}</a:tableStyleId>
              </a:tblPr>
              <a:tblGrid>
                <a:gridCol w="3457050"/>
                <a:gridCol w="2839250"/>
              </a:tblGrid>
              <a:tr h="25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1F4E7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Casos de uso Primários</a:t>
                      </a:r>
                      <a:endParaRPr b="0" i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4450" marL="44450" anchor="b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  <a:tr h="178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Ator que trabalha no local e que terá a posse de um cartão de acesso do sistema e o utilizará para poder circular pelas áreas restritas.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CU106</a:t>
                      </a:r>
                      <a:r>
                        <a:rPr b="0" i="0" lang="en-US" sz="1100" u="none" cap="none" strike="noStrike">
                          <a:solidFill>
                            <a:srgbClr val="40404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Solicitar autorização de Entrada/Saída</a:t>
                      </a:r>
                      <a:endParaRPr sz="1800" u="none" cap="none" strike="noStrike"/>
                    </a:p>
                  </a:txBody>
                  <a:tcPr marT="45725" marB="45725" marR="44450" marL="44450" anchor="ctr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8EB"/>
                    </a:solidFill>
                  </a:tcPr>
                </a:tc>
              </a:tr>
            </a:tbl>
          </a:graphicData>
        </a:graphic>
      </p:graphicFrame>
      <p:sp>
        <p:nvSpPr>
          <p:cNvPr id="216" name="Google Shape;216;p9"/>
          <p:cNvSpPr txBox="1"/>
          <p:nvPr/>
        </p:nvSpPr>
        <p:spPr>
          <a:xfrm>
            <a:off x="737311" y="4666041"/>
            <a:ext cx="2139696" cy="34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Colaborador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am member headshot" id="217" name="Google Shape;217;p9"/>
          <p:cNvPicPr preferRelativeResize="0"/>
          <p:nvPr/>
        </p:nvPicPr>
        <p:blipFill rotWithShape="1">
          <a:blip r:embed="rId4">
            <a:alphaModFix/>
          </a:blip>
          <a:srcRect b="33640" l="35826" r="19867" t="9135"/>
          <a:stretch/>
        </p:blipFill>
        <p:spPr>
          <a:xfrm>
            <a:off x="987754" y="3194296"/>
            <a:ext cx="1484985" cy="1280160"/>
          </a:xfrm>
          <a:custGeom>
            <a:rect b="b" l="l" r="r" t="t"/>
            <a:pathLst>
              <a:path extrusionOk="0" h="1280160" w="1484985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eometric Presentation">
      <a:dk1>
        <a:srgbClr val="000000"/>
      </a:dk1>
      <a:lt1>
        <a:srgbClr val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2021-10-03T21:32:14Z</dcterms:created>
  <dc:creator>JULIANE TODA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